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60" r:id="rId5"/>
  </p:sldIdLst>
  <p:sldSz cx="1343977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98" autoAdjust="0"/>
  </p:normalViewPr>
  <p:slideViewPr>
    <p:cSldViewPr snapToGrid="0">
      <p:cViewPr varScale="1">
        <p:scale>
          <a:sx n="68" d="100"/>
          <a:sy n="68" d="100"/>
        </p:scale>
        <p:origin x="328" y="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E471AC6-BB67-4800-9BC3-601564D6A19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E51C223-341F-4B82-95C8-2C4F0F16B95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AFE08F5-0669-42EC-A280-4D8D68F7686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FE19EF-A4EC-4A7B-8918-10997D35BD4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D2D095-B519-4E1A-BB10-06E8A8ED1D7C}" type="slidenum">
              <a:t>‹#›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23237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DB6B94F-F9AF-434B-ACD4-42C359BD4E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898" y="812801"/>
            <a:ext cx="7126284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D32D325D-E8A6-426B-B38A-C0E95593F56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4DAED4EF-378B-4B48-BFA7-AA496A6DFBF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36D2C0-616F-4120-83E9-3ABAE174084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F21DFB-3A04-4205-919A-46109099EEF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49858DB-17F7-451A-BB1D-2F2D4F2685E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ABCB731-4E69-4864-8065-FB240291618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75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B194C152-F9C4-404D-9481-3B218F9B646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25B9FD-9D21-4995-A243-A67900476974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6D94C608-7A3D-4154-8290-A7D47C6F3C1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BDC48C-3913-43D3-9739-499DB6EB9254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3C701C53-99FF-4B92-B6CD-39874F43B33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03D44F4-B79C-4D88-B3F2-C01508A93050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2C0BB255-520C-430C-B61E-E9C45A51E7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6369B1B4-C52A-4191-A596-794FCDF3EEE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9DFBBE78-57A2-4FD8-A0CA-59FB46DC041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038788-22CB-4108-A885-93AEDF5B2AEB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A5061A43-3738-441E-AE50-5366AC35531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6202A6-6CEA-4709-8C92-98A0FBF84CDF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282AD427-B3CE-4EA2-965F-FB3BA46FD1B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03247C-D0B6-4FC2-BCEA-7CAEFF6312B9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6E550B9-8298-4226-A85D-A5C081D7EE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D5C358B6-E232-4163-A8B2-3ED0F137917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83382243-18E0-47E4-BB4A-13B056D67FD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4B0B3F-2353-4C59-8B08-B5E475FBC0F8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9B19E55A-C626-4871-89D0-36134A01487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50CE74-BCA7-4DEE-B963-496136DF4BA5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9EC4B3ED-0F41-4F10-8FC7-6E181187ED5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1D4FEE-6285-44FB-A45B-D93653AFD932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710E8B7-1CC1-4B5E-B242-31FA7E8BDE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920266E2-4257-4D0D-9FEF-531C2607BAD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EF1E5413-2580-4F0F-836E-B34FAE3E2EC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4858B18-55F5-4566-9DA6-277926A34FB7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099B357-5D8D-49E8-9AC9-1BE1A585D4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C35F7921-1690-4227-9A88-CFD3362F30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2E832-78A5-4A52-AA72-BFFE7FB531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79972" y="1237201"/>
            <a:ext cx="10079833" cy="2631890"/>
          </a:xfrm>
        </p:spPr>
        <p:txBody>
          <a:bodyPr anchor="b" anchorCtr="1"/>
          <a:lstStyle>
            <a:lvl1pPr algn="ctr"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44A2E-FEFA-4184-AAF5-A8BA7D5802A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79972" y="3970580"/>
            <a:ext cx="10079833" cy="1825169"/>
          </a:xfrm>
        </p:spPr>
        <p:txBody>
          <a:bodyPr anchorCtr="1"/>
          <a:lstStyle>
            <a:lvl1pPr marL="0" indent="0" algn="ctr">
              <a:buNone/>
              <a:defRPr sz="2646"/>
            </a:lvl1pPr>
          </a:lstStyle>
          <a:p>
            <a:pPr lvl="0"/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54C93-0AFB-4A88-AA14-29AAC2F81F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52AA-B737-4C87-B71E-1C25FC06CA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281AA-D156-406A-A0AE-6A0A55A778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76CCAC-2D9B-421D-9E3F-86804ECE189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86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F55E3-FA0F-427E-A6B2-73BEEFA65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2A3A4-6C2B-4D95-A133-8BC241FB7BF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15DF8-5EFC-4CCE-BB81-985E2BE6C2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DC42-EF68-4523-A734-E8C80F64E8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12685-7FF5-4896-A9DC-934FE1500F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8D0CE6-86AE-465B-9267-C55600B68F3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25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1A1EA2-2A1E-4F93-A803-A319F4E1FCE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617842" y="402482"/>
            <a:ext cx="2897953" cy="640647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B02A8-EEA8-4D09-ACC0-C2D0B937D8C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23982" y="402482"/>
            <a:ext cx="8525856" cy="6406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E878-0421-4EFD-B04E-7FE0D0DAFC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FE4EA-AEA1-45B2-AD0B-C7B2BBCBE6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91C07-A422-44CF-B1C9-5D555E2DD5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A29C6B-F27A-400C-A962-DC98BBA012AD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95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EEC3F1C-EA72-4AEA-84FE-A25ECB8844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161DAB0-CD45-4CEF-9963-36134BFC27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3616898-D645-4C9E-92F7-555190456B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823021-24C4-4F3C-9002-E6C2410D509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FA8F99DE-0DCC-4BA6-910C-4C1269EAEBB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>
            <a:lvl1pPr>
              <a:defRPr lang="it-IT"/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22A2DAC-33D1-45F7-AA64-694E0AF15D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>
            <a:lvl1pPr>
              <a:spcBef>
                <a:spcPts val="1065"/>
              </a:spcBef>
              <a:buNone/>
              <a:defRPr lang="it-IT"/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89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DD71-1B67-44A1-A220-16C8BE0F8B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8D3FB-19F7-454D-9854-B8D5FB34E45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CDE34-B08A-4D2B-99B4-ED1E46AAC9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46FED-8459-4767-A92C-EA4F69EE56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B2C03-9BEE-48BA-9C43-4F22A1E006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528EFB-B26F-4566-A4B9-591D3BA2406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76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8024E-EE93-48F6-873B-D7F3DC9D37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87" y="1884669"/>
            <a:ext cx="11591803" cy="3144612"/>
          </a:xfrm>
        </p:spPr>
        <p:txBody>
          <a:bodyPr anchor="b"/>
          <a:lstStyle>
            <a:lvl1pPr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F848D-50C6-4016-BDA7-9B608FF404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6987" y="5059036"/>
            <a:ext cx="11591803" cy="1653674"/>
          </a:xfrm>
        </p:spPr>
        <p:txBody>
          <a:bodyPr/>
          <a:lstStyle>
            <a:lvl1pPr marL="0" indent="0">
              <a:buNone/>
              <a:defRPr sz="2646"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7A31D-2F64-45F1-B317-48DB71E034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E4815-5E5E-48AD-931A-70A79C5C16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93E6E-19B8-48DF-BE6E-C8E521F4D4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B56B05-363E-47D2-B505-01DA4C9124B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54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F5D1-10F1-47A9-A368-E74D2A18CEA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37A76-0A11-4E53-855E-CEA905680D5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3982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23F5D-097B-426C-B19F-B4CECDBA507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03885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12634-4488-43AB-B4BB-50664372E4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D9DB9-5E01-4795-A0A2-14E137845A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D8D17-2ADC-4E7C-AA55-837BE0CD9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72A3C9-36A6-4646-8B43-435E47B24F2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66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F0F7F-E227-4942-B23D-C018D9A001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402482"/>
            <a:ext cx="11591803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1E77-3D30-4600-ADDA-7F7A7A7279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5738" y="1853168"/>
            <a:ext cx="5685656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914-0E7B-4F59-BA16-7653E757741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925738" y="2761378"/>
            <a:ext cx="5685656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420C1-BB6D-425F-8064-B8A4402EA11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03885" y="1853168"/>
            <a:ext cx="5713655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5820B-D789-4E8D-BE78-61066CD095E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803885" y="2761378"/>
            <a:ext cx="5713655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7B605-2C21-4E37-9AD9-21247C32971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AEC2D-E4DD-4340-B004-0D57BF4F1C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B7F185-1B19-44B8-A50F-5388A032E7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A1AD43-63F4-4457-921E-E61FF4DE4F6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6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2061-540B-4ADD-8EBD-807407E994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CD1A2-88D6-4E2B-9E1D-9A1FE39F6A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CF438-82BB-4182-B5C9-818343C2CA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BFC10-82EE-4A4A-AB53-71C836CF69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73DD11-25CD-4147-B9BB-40D0E25C14EB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16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10A9E-5B69-4B8C-A305-5CA9BB97BB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D3D75-191C-481E-BE72-5E8ACF7749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9F5FF-CAB5-451E-8AFA-39F95096B3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4954A6-B811-4B0E-A5B7-52EE6E0A5571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68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59EF7-18F8-4EE2-ADAC-1D1BAE9688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BFE0-F3A5-4603-AA61-8F6A7E9242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C1409-BC38-4BAD-A2E9-8814EF5B55D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1022B-AF88-4CBD-BD32-4298A40936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4302A-78A0-4DDC-B633-93C7676796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01383-09E8-4ED9-A593-7FD4385889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149F62-BCE7-4057-9C2D-969ABA645FF2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3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12519-561E-49AF-AFF8-5C1F935C97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C995F-CACB-4F2D-83E4-66533468CA8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 marL="0" indent="0">
              <a:buNone/>
              <a:defRPr sz="3527"/>
            </a:lvl1pPr>
          </a:lstStyle>
          <a:p>
            <a:pPr lvl="0"/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96A1C-8AD9-4CFC-9ACC-A207A6255E8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BF4FB-77F3-4A4D-9760-BB71AEE53A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4EE28-3843-4719-AFC7-FDEEC721A0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19364-8CC0-470C-88E2-BFC763C0C8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B7DF6B-593C-40D6-A72D-4F994C00A2B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E428DD-CF86-418B-AA35-D2B0CA6EB8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33F46-8742-44B1-8B07-FD0CD1544A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232FE-5EA3-4E0D-B2C5-29DA8BB1FDC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4352-F081-45FF-BD61-5C9C78ACEAF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76863-6E49-4552-98EB-87BC20C1F54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fld id="{F7A0D1BD-D3AA-444D-B6DE-3135F585EBA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C13071E0-3062-4576-BFEA-962A54917A0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897" y="2490697"/>
            <a:ext cx="9485263" cy="137010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60000"/>
              </a:lnSpc>
              <a:buNone/>
            </a:pPr>
            <a:endParaRPr lang="it-IT" sz="6600" b="1" dirty="0">
              <a:ln w="1016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lvl="0" indent="0">
              <a:lnSpc>
                <a:spcPct val="60000"/>
              </a:lnSpc>
              <a:buNone/>
            </a:pPr>
            <a:r>
              <a:rPr lang="it-IT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Laillisuusvalvonta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122854-C3B9-449A-82C2-380BE6CFEBF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840" y="524051"/>
            <a:ext cx="7597804" cy="998698"/>
          </a:xfrm>
        </p:spPr>
        <p:txBody>
          <a:bodyPr/>
          <a:lstStyle/>
          <a:p>
            <a:pPr lvl="0"/>
            <a:r>
              <a:rPr lang="it-IT" sz="5400" b="1" dirty="0"/>
              <a:t>Kansalliset tuomioistuimet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14FC64-4AAD-4222-8BEA-39498E3033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840" y="2061725"/>
            <a:ext cx="10092644" cy="4463259"/>
          </a:xfrm>
        </p:spPr>
        <p:txBody>
          <a:bodyPr/>
          <a:lstStyle/>
          <a:p>
            <a:pPr lvl="0"/>
            <a:r>
              <a:rPr lang="it-IT" dirty="0"/>
              <a:t>EPPO Asetus Art. 42(1)</a:t>
            </a:r>
          </a:p>
          <a:p>
            <a:pPr lvl="0"/>
            <a:r>
              <a:rPr lang="it-IT" dirty="0"/>
              <a:t>Toimivaltaiset kansalliset tuomioistuimet </a:t>
            </a:r>
            <a:r>
              <a:rPr lang="it-IT" u="sng" dirty="0"/>
              <a:t>valvovat</a:t>
            </a:r>
            <a:r>
              <a:rPr lang="it-IT" dirty="0"/>
              <a:t> kansallisessa laissa säädettyjen vaatimusten ja menettelyjen mukaisesti EPPO:n </a:t>
            </a:r>
            <a:r>
              <a:rPr lang="it-IT" u="sng" dirty="0"/>
              <a:t>prosessuaalisia toimia</a:t>
            </a:r>
            <a:r>
              <a:rPr lang="it-IT" dirty="0"/>
              <a:t>, joilla on tarkoitus </a:t>
            </a:r>
            <a:r>
              <a:rPr lang="it-IT" u="sng" dirty="0"/>
              <a:t>tuottaa kolmansia osapuolia koskevia oikeusvaikutuksia</a:t>
            </a:r>
            <a:r>
              <a:rPr lang="it-IT" dirty="0"/>
              <a:t>.</a:t>
            </a:r>
          </a:p>
          <a:p>
            <a:pPr lvl="0"/>
            <a:r>
              <a:rPr lang="it-IT" dirty="0"/>
              <a:t>Sama koskee tapauksia, joissa EPPO on </a:t>
            </a:r>
            <a:r>
              <a:rPr lang="it-IT" u="sng" dirty="0"/>
              <a:t>laiminlyönyt velvoitteensa hyväksyä prosessuaalisia toimia</a:t>
            </a:r>
            <a:r>
              <a:rPr lang="it-IT" dirty="0"/>
              <a:t>, joilla on tarkoitus tuottaa kolmansia koskevia oikeusvaikutuksia ja joita sillä on ollut lakisääteinen velvollisuus hyväksyä.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30B3C26-4752-4700-B2A6-2A6FED71862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2</a:t>
            </a:fld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D216DD-5CBF-40B1-89E2-A3789ECE79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433727"/>
            <a:ext cx="9108396" cy="976158"/>
          </a:xfrm>
        </p:spPr>
        <p:txBody>
          <a:bodyPr>
            <a:normAutofit/>
          </a:bodyPr>
          <a:lstStyle/>
          <a:p>
            <a:pPr lvl="0"/>
            <a:r>
              <a:rPr lang="it-IT" sz="5400" b="1" dirty="0"/>
              <a:t>Unionin tuomioistuin (SEUT 267)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FC0FBF-13F1-42CA-82EF-B306212E8E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8" y="2061725"/>
            <a:ext cx="10533010" cy="4576142"/>
          </a:xfrm>
        </p:spPr>
        <p:txBody>
          <a:bodyPr/>
          <a:lstStyle/>
          <a:p>
            <a:pPr lvl="0"/>
            <a:endParaRPr lang="it-IT" dirty="0"/>
          </a:p>
          <a:p>
            <a:pPr lvl="0"/>
            <a:r>
              <a:rPr lang="it-IT" dirty="0"/>
              <a:t> </a:t>
            </a:r>
            <a:r>
              <a:rPr lang="it-IT" u="sng" dirty="0"/>
              <a:t>Toimivalta antaa ennakkoratkaisu (42(2))</a:t>
            </a:r>
            <a:r>
              <a:rPr lang="it-IT" dirty="0"/>
              <a:t>:</a:t>
            </a:r>
          </a:p>
          <a:p>
            <a:pPr marL="514350" lvl="0" indent="-514350">
              <a:buAutoNum type="alphaLcParenR"/>
            </a:pPr>
            <a:r>
              <a:rPr lang="it-IT" dirty="0"/>
              <a:t>EPPO:n prosessuaalisen toimen pätevyydestä, jos pätevyys tulee esille jäsenvaltion TI:ssa suoraan unioni oikeuden perusteella;</a:t>
            </a:r>
          </a:p>
          <a:p>
            <a:pPr marL="514350" lvl="0" indent="-514350">
              <a:buAutoNum type="alphaLcParenR"/>
            </a:pPr>
            <a:r>
              <a:rPr lang="it-IT" dirty="0"/>
              <a:t>Unioni oikeuden tulkinnasta ja pätevyydestä;</a:t>
            </a:r>
          </a:p>
          <a:p>
            <a:pPr marL="514350" lvl="0" indent="-514350">
              <a:buAutoNum type="alphaLcParenR"/>
            </a:pPr>
            <a:r>
              <a:rPr lang="it-IT" dirty="0"/>
              <a:t>EPPO Asetuksen 22 ja 25 art. tulkinnasta, joka liittyy EPPO:n ja toimivaltaisen kansallisen viranomaisen mahdolliseen toimivaltaristiriitaan.</a:t>
            </a:r>
          </a:p>
          <a:p>
            <a:pPr lvl="0">
              <a:buFontTx/>
              <a:buChar char="-"/>
            </a:pPr>
            <a:endParaRPr lang="it-IT" dirty="0"/>
          </a:p>
          <a:p>
            <a:pPr marL="0" lvl="0" indent="0">
              <a:buNone/>
            </a:pPr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1F6A58C-615B-47B7-B88C-7E2BD812A7B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3</a:t>
            </a:fld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CA6F00-AE6C-4DC4-9A0D-E790A769C4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01032" y="592988"/>
            <a:ext cx="8690805" cy="1055181"/>
          </a:xfrm>
        </p:spPr>
        <p:txBody>
          <a:bodyPr>
            <a:normAutofit/>
          </a:bodyPr>
          <a:lstStyle/>
          <a:p>
            <a:pPr lvl="0"/>
            <a:r>
              <a:rPr lang="it-IT" b="1" dirty="0"/>
              <a:t>EPPO Asetus Art. 42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9275DA-2012-41FF-9917-63D7B4895AD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1032" y="2152031"/>
            <a:ext cx="10420118" cy="4282638"/>
          </a:xfrm>
        </p:spPr>
        <p:txBody>
          <a:bodyPr/>
          <a:lstStyle/>
          <a:p>
            <a:pPr lvl="0"/>
            <a:r>
              <a:rPr lang="it-IT" dirty="0"/>
              <a:t>EUT valvoo EPPO:n päätöksiä asian käsittelyn lopettamisesta, jos riitautettu unionin oikeuden perusteella (SEUT 263(4)),</a:t>
            </a:r>
          </a:p>
          <a:p>
            <a:pPr lvl="0"/>
            <a:r>
              <a:rPr lang="it-IT" dirty="0"/>
              <a:t>EUT toimivalta (SEUT 268) ratkaista EPPO:n aiheuttaman vahingon korvausta koskevat riidat,</a:t>
            </a:r>
          </a:p>
          <a:p>
            <a:pPr lvl="0"/>
            <a:r>
              <a:rPr lang="it-IT" dirty="0"/>
              <a:t>EUT toimivalta (SEUT 272) kiistoissa, jotka koskevat EPPO:n tekemissä sopimuksissa olevia välityslausekkeita;</a:t>
            </a:r>
          </a:p>
          <a:p>
            <a:pPr lvl="0"/>
            <a:r>
              <a:rPr lang="it-IT" dirty="0"/>
              <a:t>EUT toimivalta (SEUT 270) ratkaista riidat, jotka koskevat henkilöstöön liittyviä asioita.</a:t>
            </a:r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47366F0-FA48-40A3-9753-A5079BF49D27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4</a:t>
            </a:fld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715</TotalTime>
  <Words>210</Words>
  <Application>Microsoft Office PowerPoint</Application>
  <PresentationFormat>Mukautettu</PresentationFormat>
  <Paragraphs>32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Liberation Sans</vt:lpstr>
      <vt:lpstr>Liberation Serif</vt:lpstr>
      <vt:lpstr>Predefinito</vt:lpstr>
      <vt:lpstr>PowerPoint-esitys</vt:lpstr>
      <vt:lpstr>Kansalliset tuomioistuimet</vt:lpstr>
      <vt:lpstr>Unionin tuomioistuin (SEUT 267)</vt:lpstr>
      <vt:lpstr>EPPO Asetus Art. 42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PIF Directive and particularities regarding its implementation in the Member States</dc:title>
  <dc:creator>Sahavirta Ritva (Syyttäjälaitos)</dc:creator>
  <cp:lastModifiedBy>Sahavirta Ritva (SY)</cp:lastModifiedBy>
  <cp:revision>97</cp:revision>
  <dcterms:created xsi:type="dcterms:W3CDTF">2018-09-15T11:59:51Z</dcterms:created>
  <dcterms:modified xsi:type="dcterms:W3CDTF">2022-07-27T12:47:24Z</dcterms:modified>
</cp:coreProperties>
</file>